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356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6FE63E-482A-452C-A281-03C8893A00D7}" type="datetimeFigureOut">
              <a:rPr lang="en-US" smtClean="0"/>
              <a:t>9/28/2011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A0F003-7E84-4440-8088-97CD851C1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231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143125" y="685800"/>
            <a:ext cx="257175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29EF8FF-204C-4B21-A818-9DF25D2F2B63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7"/>
            <a:ext cx="5829300" cy="1960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232DE9-87BC-4AE5-9BD5-30701DA8B30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90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57D42-C229-44B9-913F-D8305C98D9D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084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4"/>
            <a:ext cx="1543050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4"/>
            <a:ext cx="4476750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A507A-861B-4E37-9CF0-87283CC32C4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853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AF1DE-4093-4A74-AE06-433BC347D6F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788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9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1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57566-78B7-44DE-987D-08DED084AB2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060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36865B-2C51-4FA7-8747-8D1BBCB1720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32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4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4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E2A64-05B8-4C75-B632-D8CE70D7213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691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FD431F-AFD2-4634-A04B-61B8D610FDC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846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4BA82-0F86-4966-9660-D5650A249F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733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9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9" y="363538"/>
            <a:ext cx="3833812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395D2A-908B-4F74-A02A-2AB05D4EBFA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71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8AACB-4E86-4B4F-9388-EDAB1E4EBD4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304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9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9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9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BAC256-9038-4FA0-9660-29EC8A5BA592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957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8" name="Text Box 152"/>
          <p:cNvSpPr txBox="1">
            <a:spLocks noChangeArrowheads="1"/>
          </p:cNvSpPr>
          <p:nvPr/>
        </p:nvSpPr>
        <p:spPr bwMode="auto">
          <a:xfrm>
            <a:off x="242822" y="0"/>
            <a:ext cx="6172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</a:rPr>
              <a:t>FOLIAR  N &amp; S WHEAT </a:t>
            </a:r>
            <a:r>
              <a:rPr lang="en-US" sz="2000" dirty="0">
                <a:solidFill>
                  <a:srgbClr val="000000"/>
                </a:solidFill>
              </a:rPr>
              <a:t>TRIAL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</a:rPr>
              <a:t>Lake Carl Blackwell</a:t>
            </a:r>
            <a:endParaRPr lang="en-US" sz="2000" i="1" dirty="0">
              <a:solidFill>
                <a:srgbClr val="000000"/>
              </a:solidFill>
            </a:endParaRPr>
          </a:p>
        </p:txBody>
      </p:sp>
      <p:sp>
        <p:nvSpPr>
          <p:cNvPr id="2149" name="Text Box 154"/>
          <p:cNvSpPr txBox="1">
            <a:spLocks noChangeArrowheads="1"/>
          </p:cNvSpPr>
          <p:nvPr/>
        </p:nvSpPr>
        <p:spPr bwMode="auto">
          <a:xfrm>
            <a:off x="107177" y="3816070"/>
            <a:ext cx="185102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</a:rPr>
              <a:t>Plot size: 10’ x </a:t>
            </a:r>
            <a:r>
              <a:rPr lang="en-US" sz="1200" dirty="0" smtClean="0">
                <a:solidFill>
                  <a:srgbClr val="000000"/>
                </a:solidFill>
              </a:rPr>
              <a:t>10</a:t>
            </a:r>
            <a:r>
              <a:rPr lang="en-US" sz="1200" dirty="0">
                <a:solidFill>
                  <a:srgbClr val="000000"/>
                </a:solidFill>
              </a:rPr>
              <a:t>’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</a:rPr>
              <a:t>Alley: 10’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2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</a:rPr>
              <a:t>Total Trial Area: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00"/>
                </a:solidFill>
              </a:rPr>
              <a:t>160’ </a:t>
            </a:r>
            <a:r>
              <a:rPr lang="en-US" sz="1200" dirty="0">
                <a:solidFill>
                  <a:srgbClr val="000000"/>
                </a:solidFill>
              </a:rPr>
              <a:t>x </a:t>
            </a:r>
            <a:r>
              <a:rPr lang="en-US" sz="1200" dirty="0" smtClean="0">
                <a:solidFill>
                  <a:srgbClr val="000000"/>
                </a:solidFill>
              </a:rPr>
              <a:t>70</a:t>
            </a:r>
            <a:r>
              <a:rPr lang="en-US" sz="1200" dirty="0">
                <a:solidFill>
                  <a:srgbClr val="000000"/>
                </a:solidFill>
              </a:rPr>
              <a:t>’</a:t>
            </a:r>
          </a:p>
        </p:txBody>
      </p:sp>
      <p:sp>
        <p:nvSpPr>
          <p:cNvPr id="2150" name="Text Box 157"/>
          <p:cNvSpPr txBox="1">
            <a:spLocks noChangeArrowheads="1"/>
          </p:cNvSpPr>
          <p:nvPr/>
        </p:nvSpPr>
        <p:spPr bwMode="auto">
          <a:xfrm>
            <a:off x="-92073" y="8189913"/>
            <a:ext cx="4730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151" name="Text Box 161"/>
          <p:cNvSpPr txBox="1">
            <a:spLocks noChangeArrowheads="1"/>
          </p:cNvSpPr>
          <p:nvPr/>
        </p:nvSpPr>
        <p:spPr bwMode="auto">
          <a:xfrm>
            <a:off x="2994027" y="4868863"/>
            <a:ext cx="3863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155" name="Table 1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3716635"/>
              </p:ext>
            </p:extLst>
          </p:nvPr>
        </p:nvGraphicFramePr>
        <p:xfrm>
          <a:off x="381000" y="7543800"/>
          <a:ext cx="6095988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666"/>
                <a:gridCol w="338666"/>
                <a:gridCol w="338666"/>
                <a:gridCol w="338666"/>
                <a:gridCol w="338666"/>
                <a:gridCol w="338666"/>
                <a:gridCol w="338666"/>
                <a:gridCol w="338666"/>
                <a:gridCol w="338672"/>
                <a:gridCol w="338660"/>
                <a:gridCol w="338666"/>
                <a:gridCol w="338666"/>
                <a:gridCol w="338666"/>
                <a:gridCol w="338666"/>
                <a:gridCol w="338666"/>
                <a:gridCol w="338666"/>
                <a:gridCol w="338666"/>
                <a:gridCol w="338666"/>
              </a:tblGrid>
              <a:tr h="21336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3360">
                <a:tc gridSpan="2">
                  <a:txBody>
                    <a:bodyPr/>
                    <a:lstStyle/>
                    <a:p>
                      <a:pPr algn="l"/>
                      <a:r>
                        <a:rPr lang="en-US" sz="800" dirty="0" smtClean="0"/>
                        <a:t>Rep </a:t>
                      </a:r>
                      <a:r>
                        <a:rPr lang="en-US" sz="800" dirty="0" smtClean="0"/>
                        <a:t>2</a:t>
                      </a:r>
                      <a:endParaRPr lang="en-US" sz="8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4</a:t>
                      </a:r>
                      <a:endParaRPr 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9</a:t>
                      </a:r>
                      <a:endParaRPr 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5</a:t>
                      </a:r>
                      <a:endParaRPr 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8</a:t>
                      </a:r>
                      <a:endParaRPr 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16</a:t>
                      </a:r>
                      <a:endParaRPr 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10</a:t>
                      </a:r>
                      <a:endParaRPr 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3</a:t>
                      </a:r>
                      <a:endParaRPr 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2</a:t>
                      </a:r>
                      <a:endParaRPr 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7</a:t>
                      </a:r>
                      <a:endParaRPr 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15</a:t>
                      </a:r>
                      <a:endParaRPr 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13</a:t>
                      </a:r>
                      <a:endParaRPr 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12</a:t>
                      </a:r>
                      <a:endParaRPr 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11</a:t>
                      </a:r>
                      <a:endParaRPr 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6</a:t>
                      </a:r>
                      <a:endParaRPr 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14</a:t>
                      </a:r>
                      <a:endParaRPr 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</a:t>
                      </a:r>
                      <a:endParaRPr 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336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9" name="Group 882"/>
          <p:cNvGrpSpPr>
            <a:grpSpLocks/>
          </p:cNvGrpSpPr>
          <p:nvPr/>
        </p:nvGrpSpPr>
        <p:grpSpPr bwMode="auto">
          <a:xfrm rot="16200000">
            <a:off x="81299" y="2140403"/>
            <a:ext cx="1105525" cy="1172847"/>
            <a:chOff x="222" y="1174"/>
            <a:chExt cx="1150" cy="1101"/>
          </a:xfrm>
        </p:grpSpPr>
        <p:pic>
          <p:nvPicPr>
            <p:cNvPr id="20" name="Picture 877" descr="dd01352_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8" y="1458"/>
              <a:ext cx="572" cy="5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" name="Text Box 878"/>
            <p:cNvSpPr txBox="1">
              <a:spLocks noChangeArrowheads="1"/>
            </p:cNvSpPr>
            <p:nvPr/>
          </p:nvSpPr>
          <p:spPr bwMode="auto">
            <a:xfrm rot="16224402" flipV="1">
              <a:off x="594" y="1157"/>
              <a:ext cx="286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srgbClr val="000000"/>
                  </a:solidFill>
                </a:rPr>
                <a:t>N</a:t>
              </a:r>
            </a:p>
          </p:txBody>
        </p:sp>
        <p:sp>
          <p:nvSpPr>
            <p:cNvPr id="22" name="Text Box 879"/>
            <p:cNvSpPr txBox="1">
              <a:spLocks noChangeArrowheads="1"/>
            </p:cNvSpPr>
            <p:nvPr/>
          </p:nvSpPr>
          <p:spPr bwMode="auto">
            <a:xfrm rot="5225122" flipH="1">
              <a:off x="1053" y="1572"/>
              <a:ext cx="318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srgbClr val="000000"/>
                  </a:solidFill>
                </a:rPr>
                <a:t>E</a:t>
              </a:r>
            </a:p>
          </p:txBody>
        </p:sp>
        <p:sp>
          <p:nvSpPr>
            <p:cNvPr id="23" name="Text Box 880"/>
            <p:cNvSpPr txBox="1">
              <a:spLocks noChangeArrowheads="1"/>
            </p:cNvSpPr>
            <p:nvPr/>
          </p:nvSpPr>
          <p:spPr bwMode="auto">
            <a:xfrm rot="16200000">
              <a:off x="592" y="1971"/>
              <a:ext cx="289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srgbClr val="000000"/>
                  </a:solidFill>
                </a:rPr>
                <a:t>S</a:t>
              </a:r>
            </a:p>
          </p:txBody>
        </p:sp>
        <p:sp>
          <p:nvSpPr>
            <p:cNvPr id="24" name="Text Box 881"/>
            <p:cNvSpPr txBox="1">
              <a:spLocks noChangeArrowheads="1"/>
            </p:cNvSpPr>
            <p:nvPr/>
          </p:nvSpPr>
          <p:spPr bwMode="auto">
            <a:xfrm rot="5400000">
              <a:off x="200" y="1575"/>
              <a:ext cx="363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srgbClr val="000000"/>
                  </a:solidFill>
                </a:rPr>
                <a:t>W</a:t>
              </a:r>
            </a:p>
          </p:txBody>
        </p:sp>
      </p:grp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7793851"/>
              </p:ext>
            </p:extLst>
          </p:nvPr>
        </p:nvGraphicFramePr>
        <p:xfrm>
          <a:off x="380997" y="6781800"/>
          <a:ext cx="6096006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667"/>
                <a:gridCol w="338667"/>
                <a:gridCol w="338667"/>
                <a:gridCol w="338667"/>
                <a:gridCol w="338667"/>
                <a:gridCol w="338667"/>
                <a:gridCol w="338667"/>
                <a:gridCol w="338667"/>
                <a:gridCol w="338667"/>
                <a:gridCol w="338667"/>
                <a:gridCol w="338667"/>
                <a:gridCol w="338667"/>
                <a:gridCol w="338667"/>
                <a:gridCol w="338667"/>
                <a:gridCol w="338667"/>
                <a:gridCol w="338667"/>
                <a:gridCol w="338667"/>
                <a:gridCol w="338667"/>
              </a:tblGrid>
              <a:tr h="2133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5280">
                <a:tc gridSpan="2">
                  <a:txBody>
                    <a:bodyPr/>
                    <a:lstStyle/>
                    <a:p>
                      <a:pPr algn="l"/>
                      <a:r>
                        <a:rPr lang="en-US" sz="800" dirty="0" smtClean="0"/>
                        <a:t>Rep </a:t>
                      </a:r>
                      <a:r>
                        <a:rPr lang="en-US" sz="800" dirty="0" smtClean="0"/>
                        <a:t>3</a:t>
                      </a:r>
                      <a:endParaRPr lang="en-US" sz="8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8</a:t>
                      </a:r>
                      <a:endParaRPr 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2</a:t>
                      </a:r>
                      <a:endParaRPr 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5</a:t>
                      </a:r>
                      <a:endParaRPr 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3</a:t>
                      </a:r>
                      <a:endParaRPr 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11</a:t>
                      </a:r>
                      <a:endParaRPr 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7</a:t>
                      </a:r>
                      <a:endParaRPr 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12</a:t>
                      </a:r>
                      <a:endParaRPr 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14</a:t>
                      </a:r>
                      <a:endParaRPr 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16</a:t>
                      </a:r>
                      <a:endParaRPr 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6</a:t>
                      </a:r>
                      <a:endParaRPr 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4</a:t>
                      </a:r>
                      <a:endParaRPr 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</a:t>
                      </a:r>
                      <a:endParaRPr 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13</a:t>
                      </a:r>
                      <a:endParaRPr 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15</a:t>
                      </a:r>
                      <a:endParaRPr 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10</a:t>
                      </a:r>
                      <a:endParaRPr 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9</a:t>
                      </a:r>
                      <a:endParaRPr 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336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6133563"/>
              </p:ext>
            </p:extLst>
          </p:nvPr>
        </p:nvGraphicFramePr>
        <p:xfrm>
          <a:off x="1412570" y="707887"/>
          <a:ext cx="5146281" cy="5250378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83369"/>
                <a:gridCol w="981512"/>
                <a:gridCol w="1289749"/>
                <a:gridCol w="996251"/>
                <a:gridCol w="1295400"/>
              </a:tblGrid>
              <a:tr h="646895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TRT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Pre-plant</a:t>
                      </a:r>
                      <a:r>
                        <a:rPr lang="en-US" sz="1100" baseline="0" dirty="0" smtClean="0"/>
                        <a:t> N rate</a:t>
                      </a:r>
                    </a:p>
                    <a:p>
                      <a:pPr algn="ctr"/>
                      <a:r>
                        <a:rPr lang="en-US" sz="1100" baseline="0" dirty="0" smtClean="0"/>
                        <a:t>kg N/ha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Foliar</a:t>
                      </a:r>
                      <a:r>
                        <a:rPr lang="en-US" sz="1100" baseline="0" dirty="0" smtClean="0"/>
                        <a:t> N</a:t>
                      </a:r>
                    </a:p>
                    <a:p>
                      <a:pPr algn="ctr"/>
                      <a:r>
                        <a:rPr lang="en-US" sz="1100" baseline="0" dirty="0" smtClean="0"/>
                        <a:t>kg N/ha</a:t>
                      </a:r>
                    </a:p>
                    <a:p>
                      <a:pPr algn="ctr"/>
                      <a:r>
                        <a:rPr lang="en-US" sz="1100" baseline="0" dirty="0" smtClean="0"/>
                        <a:t>(ml source/plot)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Foliar</a:t>
                      </a:r>
                      <a:r>
                        <a:rPr lang="en-US" sz="1100" baseline="0" dirty="0" smtClean="0"/>
                        <a:t> N source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Foliar</a:t>
                      </a:r>
                      <a:r>
                        <a:rPr lang="en-US" sz="1100" baseline="0" dirty="0" smtClean="0"/>
                        <a:t> S</a:t>
                      </a:r>
                    </a:p>
                    <a:p>
                      <a:pPr algn="ctr"/>
                      <a:r>
                        <a:rPr lang="en-US" sz="1100" baseline="0" dirty="0" smtClean="0"/>
                        <a:t>kg S/ha</a:t>
                      </a:r>
                    </a:p>
                    <a:p>
                      <a:pPr algn="ctr"/>
                      <a:r>
                        <a:rPr lang="en-US" sz="1100" baseline="0" dirty="0" smtClean="0"/>
                        <a:t>(g CaSO4/plot)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345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N/A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02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40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N/A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10 (2.03)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UAN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02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10 (2.03)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UAN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6 (1.33)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40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10 (2.02)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N-Sure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02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6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20 (4.06)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UAN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83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20 (4.06)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UAN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6 (1.33)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02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8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40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20 (4.04)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N-Sure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02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9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80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N/A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02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10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80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10 (2.03)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UAN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02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11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80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10 (2.03)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UAN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6 (1.33)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02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12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80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10 (2.02)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N-Sure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13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80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20 (4.06)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UAN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495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14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80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20  (4.06)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UAN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6 (1.33)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02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15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80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20 (4.04)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N-Sure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36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16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80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20 (4.04)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N-Sure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6 (1.33)</a:t>
                      </a:r>
                    </a:p>
                    <a:p>
                      <a:pPr algn="ctr"/>
                      <a:r>
                        <a:rPr lang="en-US" sz="1100" dirty="0" smtClean="0"/>
                        <a:t>+ 5.76</a:t>
                      </a:r>
                      <a:r>
                        <a:rPr lang="en-US" sz="1100" baseline="0" dirty="0" smtClean="0"/>
                        <a:t> g KCL*/plot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00201" y="5580223"/>
            <a:ext cx="12708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srgbClr val="000000"/>
                </a:solidFill>
              </a:rPr>
              <a:t>* 10 kg </a:t>
            </a:r>
            <a:r>
              <a:rPr lang="en-US" sz="1000" dirty="0" err="1" smtClean="0">
                <a:solidFill>
                  <a:srgbClr val="000000"/>
                </a:solidFill>
              </a:rPr>
              <a:t>KCl</a:t>
            </a:r>
            <a:r>
              <a:rPr lang="en-US" sz="1000" dirty="0" smtClean="0">
                <a:solidFill>
                  <a:srgbClr val="000000"/>
                </a:solidFill>
              </a:rPr>
              <a:t>/ha</a:t>
            </a:r>
            <a:endParaRPr lang="en-US" sz="1000" dirty="0">
              <a:solidFill>
                <a:srgbClr val="000000"/>
              </a:solidFill>
            </a:endParaRPr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1927495"/>
              </p:ext>
            </p:extLst>
          </p:nvPr>
        </p:nvGraphicFramePr>
        <p:xfrm>
          <a:off x="380994" y="6019800"/>
          <a:ext cx="6096006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667"/>
                <a:gridCol w="338667"/>
                <a:gridCol w="338667"/>
                <a:gridCol w="338667"/>
                <a:gridCol w="338667"/>
                <a:gridCol w="338667"/>
                <a:gridCol w="338667"/>
                <a:gridCol w="338667"/>
                <a:gridCol w="338670"/>
                <a:gridCol w="338664"/>
                <a:gridCol w="338667"/>
                <a:gridCol w="338667"/>
                <a:gridCol w="338667"/>
                <a:gridCol w="338667"/>
                <a:gridCol w="338667"/>
                <a:gridCol w="338667"/>
                <a:gridCol w="338667"/>
                <a:gridCol w="338667"/>
              </a:tblGrid>
              <a:tr h="2133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5280">
                <a:tc gridSpan="2">
                  <a:txBody>
                    <a:bodyPr/>
                    <a:lstStyle/>
                    <a:p>
                      <a:pPr algn="l"/>
                      <a:r>
                        <a:rPr lang="en-US" sz="800" dirty="0" smtClean="0"/>
                        <a:t>Rep </a:t>
                      </a:r>
                      <a:r>
                        <a:rPr lang="en-US" sz="800" dirty="0" smtClean="0"/>
                        <a:t>4</a:t>
                      </a:r>
                      <a:endParaRPr lang="en-US" sz="8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15</a:t>
                      </a:r>
                      <a:endParaRPr 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14</a:t>
                      </a:r>
                      <a:endParaRPr 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11</a:t>
                      </a:r>
                      <a:endParaRPr 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5</a:t>
                      </a:r>
                      <a:endParaRPr 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3</a:t>
                      </a:r>
                      <a:endParaRPr 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6</a:t>
                      </a:r>
                      <a:endParaRPr 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9</a:t>
                      </a:r>
                      <a:endParaRPr 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13</a:t>
                      </a:r>
                      <a:endParaRPr 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10</a:t>
                      </a:r>
                      <a:endParaRPr 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7</a:t>
                      </a:r>
                      <a:endParaRPr 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16</a:t>
                      </a:r>
                      <a:endParaRPr 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12</a:t>
                      </a:r>
                      <a:endParaRPr 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</a:t>
                      </a:r>
                      <a:endParaRPr 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4</a:t>
                      </a:r>
                      <a:endParaRPr 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2</a:t>
                      </a:r>
                      <a:endParaRPr 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8</a:t>
                      </a:r>
                      <a:endParaRPr 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336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2276820"/>
              </p:ext>
            </p:extLst>
          </p:nvPr>
        </p:nvGraphicFramePr>
        <p:xfrm>
          <a:off x="381000" y="8178245"/>
          <a:ext cx="6096006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667"/>
                <a:gridCol w="338667"/>
                <a:gridCol w="338667"/>
                <a:gridCol w="338667"/>
                <a:gridCol w="338667"/>
                <a:gridCol w="338667"/>
                <a:gridCol w="338667"/>
                <a:gridCol w="338667"/>
                <a:gridCol w="338664"/>
                <a:gridCol w="338670"/>
                <a:gridCol w="338667"/>
                <a:gridCol w="338667"/>
                <a:gridCol w="338667"/>
                <a:gridCol w="338667"/>
                <a:gridCol w="338667"/>
                <a:gridCol w="338667"/>
                <a:gridCol w="338667"/>
                <a:gridCol w="338667"/>
              </a:tblGrid>
              <a:tr h="2133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5280">
                <a:tc gridSpan="2">
                  <a:txBody>
                    <a:bodyPr/>
                    <a:lstStyle/>
                    <a:p>
                      <a:pPr algn="l"/>
                      <a:r>
                        <a:rPr lang="en-US" sz="800" smtClean="0"/>
                        <a:t>Rep </a:t>
                      </a:r>
                      <a:r>
                        <a:rPr lang="en-US" sz="800" smtClean="0"/>
                        <a:t>1</a:t>
                      </a:r>
                      <a:endParaRPr lang="en-US" sz="8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9</a:t>
                      </a:r>
                      <a:endParaRPr 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8</a:t>
                      </a:r>
                      <a:endParaRPr 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15</a:t>
                      </a:r>
                      <a:endParaRPr 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6</a:t>
                      </a:r>
                      <a:endParaRPr 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</a:t>
                      </a:r>
                      <a:endParaRPr 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2</a:t>
                      </a:r>
                      <a:endParaRPr 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10</a:t>
                      </a:r>
                      <a:endParaRPr 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13</a:t>
                      </a:r>
                      <a:endParaRPr 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7</a:t>
                      </a:r>
                      <a:endParaRPr 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3</a:t>
                      </a:r>
                      <a:endParaRPr 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14</a:t>
                      </a:r>
                      <a:endParaRPr 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11</a:t>
                      </a:r>
                      <a:endParaRPr 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16</a:t>
                      </a:r>
                      <a:endParaRPr 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5</a:t>
                      </a:r>
                      <a:endParaRPr 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12</a:t>
                      </a:r>
                      <a:endParaRPr 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4</a:t>
                      </a:r>
                      <a:endParaRPr 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336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589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266</Words>
  <Application>Microsoft Office PowerPoint</Application>
  <PresentationFormat>On-screen Show (4:3)</PresentationFormat>
  <Paragraphs>161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Jeremiah</dc:creator>
  <cp:lastModifiedBy>Jeremiah</cp:lastModifiedBy>
  <cp:revision>4</cp:revision>
  <dcterms:created xsi:type="dcterms:W3CDTF">2006-08-16T00:00:00Z</dcterms:created>
  <dcterms:modified xsi:type="dcterms:W3CDTF">2011-09-28T14:00:59Z</dcterms:modified>
</cp:coreProperties>
</file>